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5" r:id="rId3"/>
    <p:sldId id="276" r:id="rId4"/>
    <p:sldId id="281" r:id="rId5"/>
    <p:sldId id="279" r:id="rId6"/>
    <p:sldId id="278" r:id="rId7"/>
    <p:sldId id="282" r:id="rId8"/>
    <p:sldId id="277" r:id="rId9"/>
    <p:sldId id="283" r:id="rId10"/>
    <p:sldId id="28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EFC11-C7CE-4012-BF57-7F34AB50E5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7A9C43-7365-4B7C-BC4D-BCDAE00A90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BC5485-276A-4FA0-A2E4-70AE6688D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3B61C-52EC-48EA-A74A-39875C1E2F56}" type="datetimeFigureOut">
              <a:rPr lang="en-AU" smtClean="0"/>
              <a:t>18/04/2021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23F770-418A-41B3-987E-9F493BAAA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AF0890-F320-4DA3-967E-C52CC3A32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0912C-2CD5-477A-889B-E60976412BF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96158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BA2F4-0922-4A15-A53C-56529CA51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548365-DBB9-4981-A5BE-36D52FB7B3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422D36-2FBD-4233-AC3E-D103A3EC0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3B61C-52EC-48EA-A74A-39875C1E2F56}" type="datetimeFigureOut">
              <a:rPr lang="en-AU" smtClean="0"/>
              <a:t>18/04/2021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435B54-9C22-4586-BB32-18A77E3D5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F3A6B-0298-47F4-BC28-E45D91F40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0912C-2CD5-477A-889B-E60976412BF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46928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06F6DB-DA48-4627-AC5C-A6C7D2DC3B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89CEE4-2087-4F2A-9428-54DA9F919F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D7270A-75CE-412E-AF5C-D80C175C5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3B61C-52EC-48EA-A74A-39875C1E2F56}" type="datetimeFigureOut">
              <a:rPr lang="en-AU" smtClean="0"/>
              <a:t>18/04/2021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A8F75A-62E2-43A6-831D-F227D6779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F2414-E044-4C82-BB99-23C55EA7D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0912C-2CD5-477A-889B-E60976412BF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6530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E9DBF-F63F-4D84-B38A-3466E45EF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4C7CC0-7E29-4629-8ED2-65557B5E6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936212-B3A0-4EF4-9C55-DDB013F38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3B61C-52EC-48EA-A74A-39875C1E2F56}" type="datetimeFigureOut">
              <a:rPr lang="en-AU" smtClean="0"/>
              <a:t>18/04/2021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ABB55A-03F6-4866-BF1B-266CD5791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A4036B-AF89-4240-8F2F-C1351F97B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0912C-2CD5-477A-889B-E60976412BF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55416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3F974-A41E-4651-8D0E-D75AFB931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50A5B4-BDD6-4060-A176-5368EB7207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A28D08-9497-47FC-A4F8-589A9E38B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3B61C-52EC-48EA-A74A-39875C1E2F56}" type="datetimeFigureOut">
              <a:rPr lang="en-AU" smtClean="0"/>
              <a:t>18/04/2021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893960-E781-41D6-9D36-40B708298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BC9BF-8E65-4403-91C9-70490AD71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0912C-2CD5-477A-889B-E60976412BF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174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C4DF7-F3A1-4EEA-805B-54F749CE5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1FCB7-E350-4586-88EC-C018E4010B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CBEC53-2538-4CBA-AE09-1690B9BABE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A33EDD-F4B6-4740-834D-F0CB98C23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3B61C-52EC-48EA-A74A-39875C1E2F56}" type="datetimeFigureOut">
              <a:rPr lang="en-AU" smtClean="0"/>
              <a:t>18/04/2021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16E2B2-77A0-47A5-A146-63A692AC9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FC29F6-8443-47AA-88F1-13F93EDEA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0912C-2CD5-477A-889B-E60976412BF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8578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6B6EC-38F9-463C-B038-757B61239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E16524-8F30-4CF8-B991-ED8493177E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426DA5-3505-4D0C-98FB-99D7288C2D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0DB63C-BB9C-48E3-AD71-F7C4E91F4C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E32F2C-2A1A-4A0A-89A8-A28B4B9311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F4574F-BAD7-4FD7-9F4D-6670C7A00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3B61C-52EC-48EA-A74A-39875C1E2F56}" type="datetimeFigureOut">
              <a:rPr lang="en-AU" smtClean="0"/>
              <a:t>18/04/2021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68DE6A-8833-4CCF-A763-E2925BC4E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02FE92-A2A2-4CCF-A5C9-DC4E2AE48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0912C-2CD5-477A-889B-E60976412BF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54164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D05ED-0FB8-42F6-A1C3-2D5EE4ECA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EC5308-44A5-4724-9432-7E2BDCE24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3B61C-52EC-48EA-A74A-39875C1E2F56}" type="datetimeFigureOut">
              <a:rPr lang="en-AU" smtClean="0"/>
              <a:t>18/04/2021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47A4BA-6362-4AD6-AE5E-A235640DA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1E0EFE-49C6-4D67-8ED7-570E76BA4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0912C-2CD5-477A-889B-E60976412BF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92244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9CE071-BC43-4F9F-B36F-6D44DD2B6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3B61C-52EC-48EA-A74A-39875C1E2F56}" type="datetimeFigureOut">
              <a:rPr lang="en-AU" smtClean="0"/>
              <a:t>18/04/2021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C7DFB1-8821-4377-BCD1-65B0E516E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FDF1FE-90C2-4D1D-95F2-5AEC1A54B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0912C-2CD5-477A-889B-E60976412BF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68861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BF284-8C41-4D09-9A48-7D8279D32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4E21EE-9D8D-4345-8A10-E8FF340FF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861721-2411-4B14-9240-EA32320114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0EF5E2-02A5-44DA-BFBF-47FF1E785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3B61C-52EC-48EA-A74A-39875C1E2F56}" type="datetimeFigureOut">
              <a:rPr lang="en-AU" smtClean="0"/>
              <a:t>18/04/2021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414D3C-3044-4457-8ACD-491F7BF60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30E4CD-0C14-4052-A65B-EF30FF9CB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0912C-2CD5-477A-889B-E60976412BF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2185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462F8-0B3B-464D-AD68-9F5C72516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C92359-E394-4F36-A4CA-23139CDF56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170B11-EE73-43D5-B6E5-9D8E5C8C8C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947089-C948-4163-90A0-8DCBBA649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3B61C-52EC-48EA-A74A-39875C1E2F56}" type="datetimeFigureOut">
              <a:rPr lang="en-AU" smtClean="0"/>
              <a:t>18/04/2021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C5A785-7C7C-41FB-AA39-512ED142F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313FBD-C6BF-4B21-8878-896177201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0912C-2CD5-477A-889B-E60976412BF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99800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E11888-993D-405C-A9A1-68285427F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A0B2A3-87DA-4AED-8090-45251F15CD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C6F86-E3F9-4D7C-8866-5008C847E0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3B61C-52EC-48EA-A74A-39875C1E2F56}" type="datetimeFigureOut">
              <a:rPr lang="en-AU" smtClean="0"/>
              <a:t>18/04/2021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B52CC3-82DC-4542-B874-AF51842F8A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A3185E-A155-4D12-ABDC-46EC6E752E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0912C-2CD5-477A-889B-E60976412BF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62361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close up of a necklace&#10;&#10;Description automatically generated">
            <a:extLst>
              <a:ext uri="{FF2B5EF4-FFF2-40B4-BE49-F238E27FC236}">
                <a16:creationId xmlns:a16="http://schemas.microsoft.com/office/drawing/2014/main" id="{1F2368B9-2450-43D1-B797-9AC0BC01D83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91" t="22521"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6FD5BC3-297A-47F2-AFFD-A177F977D364}"/>
              </a:ext>
            </a:extLst>
          </p:cNvPr>
          <p:cNvSpPr txBox="1"/>
          <p:nvPr/>
        </p:nvSpPr>
        <p:spPr>
          <a:xfrm>
            <a:off x="404553" y="3091928"/>
            <a:ext cx="9078562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100" dirty="0">
                <a:latin typeface="+mj-lt"/>
                <a:ea typeface="+mj-ea"/>
                <a:cs typeface="+mj-cs"/>
              </a:rPr>
              <a:t>Aromatics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dirty="0">
                <a:latin typeface="+mj-lt"/>
                <a:ea typeface="+mj-ea"/>
                <a:cs typeface="+mj-cs"/>
              </a:rPr>
              <a:t>Naming, Properties, isomers and reactivity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7019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E6604B3-531F-45A1-A09B-0F18CD1BFF5C}"/>
              </a:ext>
            </a:extLst>
          </p:cNvPr>
          <p:cNvSpPr txBox="1"/>
          <p:nvPr/>
        </p:nvSpPr>
        <p:spPr>
          <a:xfrm>
            <a:off x="285750" y="47625"/>
            <a:ext cx="7448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On going work</a:t>
            </a:r>
            <a:endParaRPr kumimoji="0" lang="en-A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 descr="A picture containing rain&#10;&#10;Description automatically generated">
            <a:extLst>
              <a:ext uri="{FF2B5EF4-FFF2-40B4-BE49-F238E27FC236}">
                <a16:creationId xmlns:a16="http://schemas.microsoft.com/office/drawing/2014/main" id="{AB4DD843-ED08-41E5-9204-21DB5063E5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0"/>
            <a:ext cx="2209800" cy="21463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5DB19D7-370A-42F1-AD02-E85AC16DF681}"/>
              </a:ext>
            </a:extLst>
          </p:cNvPr>
          <p:cNvSpPr/>
          <p:nvPr/>
        </p:nvSpPr>
        <p:spPr>
          <a:xfrm>
            <a:off x="0" y="699790"/>
            <a:ext cx="6990080" cy="4571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641E945-C314-424B-90C4-89329AC25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F2F47D-0F4E-478B-976E-89A987A17C72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74A3FD-F479-4905-A136-1945F2ACFE1D}"/>
              </a:ext>
            </a:extLst>
          </p:cNvPr>
          <p:cNvSpPr txBox="1"/>
          <p:nvPr/>
        </p:nvSpPr>
        <p:spPr>
          <a:xfrm>
            <a:off x="695325" y="1012755"/>
            <a:ext cx="9372600" cy="114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Pearson chapter 8.2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If you need more practice you can do STAWA sets 40 and 41</a:t>
            </a:r>
          </a:p>
        </p:txBody>
      </p:sp>
    </p:spTree>
    <p:extLst>
      <p:ext uri="{BB962C8B-B14F-4D97-AF65-F5344CB8AC3E}">
        <p14:creationId xmlns:p14="http://schemas.microsoft.com/office/powerpoint/2010/main" val="2074277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E6604B3-531F-45A1-A09B-0F18CD1BFF5C}"/>
              </a:ext>
            </a:extLst>
          </p:cNvPr>
          <p:cNvSpPr txBox="1"/>
          <p:nvPr/>
        </p:nvSpPr>
        <p:spPr>
          <a:xfrm>
            <a:off x="285750" y="47625"/>
            <a:ext cx="7448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Aromatic – </a:t>
            </a: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introduction</a:t>
            </a:r>
            <a:endParaRPr kumimoji="0" lang="en-A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 descr="A picture containing rain&#10;&#10;Description automatically generated">
            <a:extLst>
              <a:ext uri="{FF2B5EF4-FFF2-40B4-BE49-F238E27FC236}">
                <a16:creationId xmlns:a16="http://schemas.microsoft.com/office/drawing/2014/main" id="{AB4DD843-ED08-41E5-9204-21DB5063E5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0"/>
            <a:ext cx="2209800" cy="21463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5DB19D7-370A-42F1-AD02-E85AC16DF681}"/>
              </a:ext>
            </a:extLst>
          </p:cNvPr>
          <p:cNvSpPr/>
          <p:nvPr/>
        </p:nvSpPr>
        <p:spPr>
          <a:xfrm>
            <a:off x="0" y="699790"/>
            <a:ext cx="6990080" cy="4571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641E945-C314-424B-90C4-89329AC25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F2F47D-0F4E-478B-976E-89A987A17C72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7DC6559-4DB7-4D13-AF22-15F27C22F158}"/>
              </a:ext>
            </a:extLst>
          </p:cNvPr>
          <p:cNvSpPr/>
          <p:nvPr/>
        </p:nvSpPr>
        <p:spPr>
          <a:xfrm>
            <a:off x="715782" y="1020767"/>
            <a:ext cx="9562169" cy="2251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altLang="en-US" sz="2400" dirty="0"/>
              <a:t>The name is derived from nice smelling oils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altLang="en-US" sz="2400" dirty="0"/>
              <a:t>The only one you need to know is benzene, C</a:t>
            </a:r>
            <a:r>
              <a:rPr lang="en-AU" altLang="en-US" sz="2400" baseline="-25000" dirty="0"/>
              <a:t>6</a:t>
            </a:r>
            <a:r>
              <a:rPr lang="en-AU" altLang="en-US" sz="2400" dirty="0"/>
              <a:t>H</a:t>
            </a:r>
            <a:r>
              <a:rPr lang="en-AU" altLang="en-US" sz="2400" baseline="-25000" dirty="0"/>
              <a:t>6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2400" dirty="0"/>
              <a:t>A number of nice smelling natural products contain aromatic compounds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2400" dirty="0"/>
              <a:t>A number of medicinal compounds are also benzene derivatives</a:t>
            </a: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887D9EBD-5805-4FD5-83A3-FA8E58B68D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6412" y="3744696"/>
            <a:ext cx="8639175" cy="265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794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E6604B3-531F-45A1-A09B-0F18CD1BFF5C}"/>
              </a:ext>
            </a:extLst>
          </p:cNvPr>
          <p:cNvSpPr txBox="1"/>
          <p:nvPr/>
        </p:nvSpPr>
        <p:spPr>
          <a:xfrm>
            <a:off x="285750" y="47625"/>
            <a:ext cx="7448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Aromatic – structure</a:t>
            </a:r>
            <a:endParaRPr kumimoji="0" lang="en-A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 descr="A picture containing rain&#10;&#10;Description automatically generated">
            <a:extLst>
              <a:ext uri="{FF2B5EF4-FFF2-40B4-BE49-F238E27FC236}">
                <a16:creationId xmlns:a16="http://schemas.microsoft.com/office/drawing/2014/main" id="{AB4DD843-ED08-41E5-9204-21DB5063E5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0"/>
            <a:ext cx="2209800" cy="21463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5DB19D7-370A-42F1-AD02-E85AC16DF681}"/>
              </a:ext>
            </a:extLst>
          </p:cNvPr>
          <p:cNvSpPr/>
          <p:nvPr/>
        </p:nvSpPr>
        <p:spPr>
          <a:xfrm>
            <a:off x="0" y="699790"/>
            <a:ext cx="6990080" cy="4571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641E945-C314-424B-90C4-89329AC25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F2F47D-0F4E-478B-976E-89A987A17C72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 descr="A picture containing egg, light, sitting, woman&#10;&#10;Description automatically generated">
            <a:extLst>
              <a:ext uri="{FF2B5EF4-FFF2-40B4-BE49-F238E27FC236}">
                <a16:creationId xmlns:a16="http://schemas.microsoft.com/office/drawing/2014/main" id="{818D3AF7-A8BE-40B0-944B-C9EEB8B78C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61" y="1546204"/>
            <a:ext cx="5171193" cy="461200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CCE1D03-1666-435E-8AAD-81B92CB6AE53}"/>
              </a:ext>
            </a:extLst>
          </p:cNvPr>
          <p:cNvSpPr txBox="1"/>
          <p:nvPr/>
        </p:nvSpPr>
        <p:spPr>
          <a:xfrm>
            <a:off x="5476875" y="1137155"/>
            <a:ext cx="6438900" cy="5021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Space filling model of benzene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A flat, hexagonal ring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One hydrogen per carbon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Crystal structure shows that all of the C-C bonds in benzene are 140 pm (picometers).</a:t>
            </a:r>
          </a:p>
          <a:p>
            <a:pPr>
              <a:lnSpc>
                <a:spcPct val="150000"/>
              </a:lnSpc>
            </a:pP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dirty="0"/>
              <a:t>A single bond is typically 137 pm and a double bond is 147 pm. So what is a C-C bond in benzene? Single, double or something else?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1949194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E6604B3-531F-45A1-A09B-0F18CD1BFF5C}"/>
              </a:ext>
            </a:extLst>
          </p:cNvPr>
          <p:cNvSpPr txBox="1"/>
          <p:nvPr/>
        </p:nvSpPr>
        <p:spPr>
          <a:xfrm>
            <a:off x="285750" y="47625"/>
            <a:ext cx="7448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Aromatic – structure</a:t>
            </a:r>
            <a:endParaRPr kumimoji="0" lang="en-A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 descr="A picture containing rain&#10;&#10;Description automatically generated">
            <a:extLst>
              <a:ext uri="{FF2B5EF4-FFF2-40B4-BE49-F238E27FC236}">
                <a16:creationId xmlns:a16="http://schemas.microsoft.com/office/drawing/2014/main" id="{AB4DD843-ED08-41E5-9204-21DB5063E5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0"/>
            <a:ext cx="2209800" cy="21463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5DB19D7-370A-42F1-AD02-E85AC16DF681}"/>
              </a:ext>
            </a:extLst>
          </p:cNvPr>
          <p:cNvSpPr/>
          <p:nvPr/>
        </p:nvSpPr>
        <p:spPr>
          <a:xfrm>
            <a:off x="0" y="699790"/>
            <a:ext cx="6990080" cy="4571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641E945-C314-424B-90C4-89329AC25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F2F47D-0F4E-478B-976E-89A987A17C72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CE1D03-1666-435E-8AAD-81B92CB6AE53}"/>
              </a:ext>
            </a:extLst>
          </p:cNvPr>
          <p:cNvSpPr txBox="1"/>
          <p:nvPr/>
        </p:nvSpPr>
        <p:spPr>
          <a:xfrm>
            <a:off x="190500" y="1165730"/>
            <a:ext cx="11630025" cy="2805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The intermediate bond length is consistent with </a:t>
            </a:r>
            <a:r>
              <a:rPr lang="en-US" sz="2400" dirty="0" err="1"/>
              <a:t>delocalised</a:t>
            </a:r>
            <a:r>
              <a:rPr lang="en-US" sz="2400" dirty="0"/>
              <a:t> electrons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Each carbon forms 3 singles bonds, the fourth valence electron is </a:t>
            </a:r>
            <a:r>
              <a:rPr lang="en-US" sz="2400" dirty="0" err="1"/>
              <a:t>delocalised</a:t>
            </a:r>
            <a:r>
              <a:rPr lang="en-US" sz="2400" dirty="0"/>
              <a:t> around the carbon ring.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So, how do we draw the structure of benzene given our line system only has single, double and triple bonds? How do you draw a part bond?</a:t>
            </a:r>
            <a:endParaRPr lang="en-AU" sz="2400" dirty="0"/>
          </a:p>
        </p:txBody>
      </p:sp>
      <p:pic>
        <p:nvPicPr>
          <p:cNvPr id="9" name="Picture 8" descr="A picture containing table, game, shirt&#10;&#10;Description automatically generated">
            <a:extLst>
              <a:ext uri="{FF2B5EF4-FFF2-40B4-BE49-F238E27FC236}">
                <a16:creationId xmlns:a16="http://schemas.microsoft.com/office/drawing/2014/main" id="{5D7663A1-4A6A-4F3B-BCE6-6A3E9982CA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9301" y="4217144"/>
            <a:ext cx="7619047" cy="2311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671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E6604B3-531F-45A1-A09B-0F18CD1BFF5C}"/>
              </a:ext>
            </a:extLst>
          </p:cNvPr>
          <p:cNvSpPr txBox="1"/>
          <p:nvPr/>
        </p:nvSpPr>
        <p:spPr>
          <a:xfrm>
            <a:off x="285750" y="47625"/>
            <a:ext cx="7448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Aromatic – structure</a:t>
            </a:r>
            <a:endParaRPr kumimoji="0" lang="en-A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 descr="A picture containing rain&#10;&#10;Description automatically generated">
            <a:extLst>
              <a:ext uri="{FF2B5EF4-FFF2-40B4-BE49-F238E27FC236}">
                <a16:creationId xmlns:a16="http://schemas.microsoft.com/office/drawing/2014/main" id="{AB4DD843-ED08-41E5-9204-21DB5063E5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0"/>
            <a:ext cx="2209800" cy="21463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5DB19D7-370A-42F1-AD02-E85AC16DF681}"/>
              </a:ext>
            </a:extLst>
          </p:cNvPr>
          <p:cNvSpPr/>
          <p:nvPr/>
        </p:nvSpPr>
        <p:spPr>
          <a:xfrm>
            <a:off x="0" y="699790"/>
            <a:ext cx="6990080" cy="4571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641E945-C314-424B-90C4-89329AC25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F2F47D-0F4E-478B-976E-89A987A17C72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7803432B-6B8F-4CCC-A571-244DAE18C4AD}"/>
              </a:ext>
            </a:extLst>
          </p:cNvPr>
          <p:cNvSpPr txBox="1">
            <a:spLocks noChangeArrowheads="1"/>
          </p:cNvSpPr>
          <p:nvPr/>
        </p:nvSpPr>
        <p:spPr>
          <a:xfrm>
            <a:off x="959642" y="1555750"/>
            <a:ext cx="3868737" cy="118109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altLang="en-US" sz="2400" dirty="0">
                <a:solidFill>
                  <a:srgbClr val="0070C0"/>
                </a:solidFill>
              </a:rPr>
              <a:t>Bonding proposed by </a:t>
            </a:r>
            <a:r>
              <a:rPr lang="en-AU" altLang="en-US" sz="2400" dirty="0" err="1">
                <a:solidFill>
                  <a:srgbClr val="0070C0"/>
                </a:solidFill>
              </a:rPr>
              <a:t>Kekul</a:t>
            </a:r>
            <a:r>
              <a:rPr lang="hu-HU" altLang="en-US" sz="2400" dirty="0">
                <a:solidFill>
                  <a:srgbClr val="0070C0"/>
                </a:solidFill>
              </a:rPr>
              <a:t>é</a:t>
            </a:r>
            <a:r>
              <a:rPr lang="en-US" altLang="en-US" sz="2400" dirty="0">
                <a:solidFill>
                  <a:srgbClr val="0070C0"/>
                </a:solidFill>
              </a:rPr>
              <a:t>:</a:t>
            </a:r>
            <a:r>
              <a:rPr lang="en-AU" altLang="en-US" sz="2400" dirty="0">
                <a:solidFill>
                  <a:srgbClr val="0070C0"/>
                </a:solidFill>
              </a:rPr>
              <a:t> </a:t>
            </a:r>
            <a:r>
              <a:rPr lang="en-AU" altLang="en-US" sz="2400" dirty="0"/>
              <a:t>resonance between structure A &amp; B</a:t>
            </a:r>
          </a:p>
        </p:txBody>
      </p:sp>
      <p:pic>
        <p:nvPicPr>
          <p:cNvPr id="10" name="Picture 5" descr="organic 003">
            <a:extLst>
              <a:ext uri="{FF2B5EF4-FFF2-40B4-BE49-F238E27FC236}">
                <a16:creationId xmlns:a16="http://schemas.microsoft.com/office/drawing/2014/main" id="{1F59BFE3-DCCD-4CD0-BA4F-C285DD7EAE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003" y="2959099"/>
            <a:ext cx="3402013" cy="246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organicA 007">
            <a:extLst>
              <a:ext uri="{FF2B5EF4-FFF2-40B4-BE49-F238E27FC236}">
                <a16:creationId xmlns:a16="http://schemas.microsoft.com/office/drawing/2014/main" id="{44B950F1-4E8A-402D-896A-C9F4A05F7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9825" y="3021269"/>
            <a:ext cx="3543300" cy="220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3">
            <a:extLst>
              <a:ext uri="{FF2B5EF4-FFF2-40B4-BE49-F238E27FC236}">
                <a16:creationId xmlns:a16="http://schemas.microsoft.com/office/drawing/2014/main" id="{02618EED-CBF7-4D29-A536-DD04258F62E2}"/>
              </a:ext>
            </a:extLst>
          </p:cNvPr>
          <p:cNvSpPr txBox="1">
            <a:spLocks noChangeArrowheads="1"/>
          </p:cNvSpPr>
          <p:nvPr/>
        </p:nvSpPr>
        <p:spPr>
          <a:xfrm>
            <a:off x="6319044" y="1555750"/>
            <a:ext cx="3649662" cy="104648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altLang="en-US" sz="2400" dirty="0">
                <a:solidFill>
                  <a:srgbClr val="0070C0"/>
                </a:solidFill>
              </a:rPr>
              <a:t>Current model: </a:t>
            </a:r>
            <a:r>
              <a:rPr lang="en-AU" altLang="en-US" sz="2400" dirty="0"/>
              <a:t>shared</a:t>
            </a:r>
          </a:p>
          <a:p>
            <a:pPr>
              <a:buFont typeface="Wingdings" panose="05000000000000000000" pitchFamily="2" charset="2"/>
              <a:buNone/>
            </a:pPr>
            <a:r>
              <a:rPr lang="en-AU" altLang="en-US" sz="2400" dirty="0"/>
              <a:t>delocalised electrons</a:t>
            </a:r>
            <a:endParaRPr lang="en-AU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498284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E6604B3-531F-45A1-A09B-0F18CD1BFF5C}"/>
              </a:ext>
            </a:extLst>
          </p:cNvPr>
          <p:cNvSpPr txBox="1"/>
          <p:nvPr/>
        </p:nvSpPr>
        <p:spPr>
          <a:xfrm>
            <a:off x="285750" y="47625"/>
            <a:ext cx="7448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Aromatic – naming and isomers</a:t>
            </a:r>
            <a:endParaRPr kumimoji="0" lang="en-A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 descr="A picture containing rain&#10;&#10;Description automatically generated">
            <a:extLst>
              <a:ext uri="{FF2B5EF4-FFF2-40B4-BE49-F238E27FC236}">
                <a16:creationId xmlns:a16="http://schemas.microsoft.com/office/drawing/2014/main" id="{AB4DD843-ED08-41E5-9204-21DB5063E5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0"/>
            <a:ext cx="2209800" cy="21463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5DB19D7-370A-42F1-AD02-E85AC16DF681}"/>
              </a:ext>
            </a:extLst>
          </p:cNvPr>
          <p:cNvSpPr/>
          <p:nvPr/>
        </p:nvSpPr>
        <p:spPr>
          <a:xfrm>
            <a:off x="0" y="699790"/>
            <a:ext cx="6990080" cy="4571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641E945-C314-424B-90C4-89329AC25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F2F47D-0F4E-478B-976E-89A987A17C72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D4EF4353-C811-41B1-A6C8-D763A5F276E8}"/>
              </a:ext>
            </a:extLst>
          </p:cNvPr>
          <p:cNvSpPr txBox="1">
            <a:spLocks noChangeArrowheads="1"/>
          </p:cNvSpPr>
          <p:nvPr/>
        </p:nvSpPr>
        <p:spPr>
          <a:xfrm>
            <a:off x="496888" y="1073150"/>
            <a:ext cx="7772400" cy="41148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altLang="en-US" dirty="0"/>
              <a:t>Three position isomers of dimethylbenzene</a:t>
            </a:r>
          </a:p>
        </p:txBody>
      </p:sp>
      <p:pic>
        <p:nvPicPr>
          <p:cNvPr id="10" name="Picture 6" descr="organic 007">
            <a:extLst>
              <a:ext uri="{FF2B5EF4-FFF2-40B4-BE49-F238E27FC236}">
                <a16:creationId xmlns:a16="http://schemas.microsoft.com/office/drawing/2014/main" id="{68EB885D-8528-4911-9F44-BEE911A514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669" y="2233613"/>
            <a:ext cx="6696075" cy="2840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3589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E6604B3-531F-45A1-A09B-0F18CD1BFF5C}"/>
              </a:ext>
            </a:extLst>
          </p:cNvPr>
          <p:cNvSpPr txBox="1"/>
          <p:nvPr/>
        </p:nvSpPr>
        <p:spPr>
          <a:xfrm>
            <a:off x="285750" y="47625"/>
            <a:ext cx="7448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Aromatic – reactivity</a:t>
            </a:r>
            <a:endParaRPr kumimoji="0" lang="en-A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 descr="A picture containing rain&#10;&#10;Description automatically generated">
            <a:extLst>
              <a:ext uri="{FF2B5EF4-FFF2-40B4-BE49-F238E27FC236}">
                <a16:creationId xmlns:a16="http://schemas.microsoft.com/office/drawing/2014/main" id="{AB4DD843-ED08-41E5-9204-21DB5063E5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0"/>
            <a:ext cx="2209800" cy="21463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5DB19D7-370A-42F1-AD02-E85AC16DF681}"/>
              </a:ext>
            </a:extLst>
          </p:cNvPr>
          <p:cNvSpPr/>
          <p:nvPr/>
        </p:nvSpPr>
        <p:spPr>
          <a:xfrm>
            <a:off x="0" y="699790"/>
            <a:ext cx="6990080" cy="4571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641E945-C314-424B-90C4-89329AC25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F2F47D-0F4E-478B-976E-89A987A17C72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B45042-0AFF-4092-A629-5582B944F793}"/>
              </a:ext>
            </a:extLst>
          </p:cNvPr>
          <p:cNvSpPr txBox="1"/>
          <p:nvPr/>
        </p:nvSpPr>
        <p:spPr>
          <a:xfrm>
            <a:off x="561975" y="979437"/>
            <a:ext cx="9677400" cy="2805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Benzene does not contain any double bonds and it is uniquely stable due to the delocalized electrons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2400" dirty="0"/>
              <a:t>Therefore, it can not undergo an Addition reaction the way alkenes can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2400" dirty="0"/>
              <a:t>Benzene does have single C-H bonds, so what reactions do you think will be possible?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93463A-537D-458C-A8D6-426942311FD0}"/>
              </a:ext>
            </a:extLst>
          </p:cNvPr>
          <p:cNvSpPr txBox="1"/>
          <p:nvPr/>
        </p:nvSpPr>
        <p:spPr>
          <a:xfrm>
            <a:off x="1914525" y="3907145"/>
            <a:ext cx="7458075" cy="2251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Combustion reactions</a:t>
            </a:r>
            <a:r>
              <a:rPr lang="en-US" sz="2400" dirty="0"/>
              <a:t>: produces water and carbon dioxide (or carbon monoxide)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Substitution reactions</a:t>
            </a:r>
            <a:r>
              <a:rPr lang="en-US" sz="2400" dirty="0"/>
              <a:t>: substitute a hydrogen for a halogen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1312042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E6604B3-531F-45A1-A09B-0F18CD1BFF5C}"/>
              </a:ext>
            </a:extLst>
          </p:cNvPr>
          <p:cNvSpPr txBox="1"/>
          <p:nvPr/>
        </p:nvSpPr>
        <p:spPr>
          <a:xfrm>
            <a:off x="285750" y="47625"/>
            <a:ext cx="7448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Aromatic – reactivity</a:t>
            </a:r>
            <a:endParaRPr kumimoji="0" lang="en-A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 descr="A picture containing rain&#10;&#10;Description automatically generated">
            <a:extLst>
              <a:ext uri="{FF2B5EF4-FFF2-40B4-BE49-F238E27FC236}">
                <a16:creationId xmlns:a16="http://schemas.microsoft.com/office/drawing/2014/main" id="{AB4DD843-ED08-41E5-9204-21DB5063E5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0"/>
            <a:ext cx="2209800" cy="21463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5DB19D7-370A-42F1-AD02-E85AC16DF681}"/>
              </a:ext>
            </a:extLst>
          </p:cNvPr>
          <p:cNvSpPr/>
          <p:nvPr/>
        </p:nvSpPr>
        <p:spPr>
          <a:xfrm>
            <a:off x="0" y="699790"/>
            <a:ext cx="6990080" cy="4571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641E945-C314-424B-90C4-89329AC25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F2F47D-0F4E-478B-976E-89A987A17C72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2C5FD4E-3541-4B30-9F9C-D4181041D94E}"/>
              </a:ext>
            </a:extLst>
          </p:cNvPr>
          <p:cNvSpPr/>
          <p:nvPr/>
        </p:nvSpPr>
        <p:spPr>
          <a:xfrm>
            <a:off x="285751" y="3615809"/>
            <a:ext cx="104882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Substitution reactions</a:t>
            </a:r>
            <a:r>
              <a:rPr lang="en-US" sz="2400" dirty="0"/>
              <a:t>: benzene plus halogen in presence of a catalyst (remember substitution reactions are very slow) </a:t>
            </a:r>
            <a:endParaRPr lang="en-AU" sz="2400" dirty="0"/>
          </a:p>
        </p:txBody>
      </p:sp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35799522-42C6-4A25-98D7-4722F33ED6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1191" y="4475635"/>
            <a:ext cx="4917385" cy="16825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B318A6-EDD6-438D-AE06-EEC7DA3315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47021" y="1963528"/>
            <a:ext cx="8001000" cy="942975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77BE5907-13A4-4DDC-93F2-28A0B8228A6E}"/>
              </a:ext>
            </a:extLst>
          </p:cNvPr>
          <p:cNvSpPr/>
          <p:nvPr/>
        </p:nvSpPr>
        <p:spPr>
          <a:xfrm>
            <a:off x="245361" y="904509"/>
            <a:ext cx="1027023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Combustion reactions</a:t>
            </a:r>
            <a:r>
              <a:rPr lang="en-US" sz="2400" dirty="0"/>
              <a:t>: this is the complete combustion, but you should be able to write the incomplete reaction as well. 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1047326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E6604B3-531F-45A1-A09B-0F18CD1BFF5C}"/>
              </a:ext>
            </a:extLst>
          </p:cNvPr>
          <p:cNvSpPr txBox="1"/>
          <p:nvPr/>
        </p:nvSpPr>
        <p:spPr>
          <a:xfrm>
            <a:off x="285750" y="47625"/>
            <a:ext cx="7448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Summary of alkane, alkene and alkynes</a:t>
            </a:r>
            <a:endParaRPr kumimoji="0" lang="en-A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 descr="A picture containing rain&#10;&#10;Description automatically generated">
            <a:extLst>
              <a:ext uri="{FF2B5EF4-FFF2-40B4-BE49-F238E27FC236}">
                <a16:creationId xmlns:a16="http://schemas.microsoft.com/office/drawing/2014/main" id="{AB4DD843-ED08-41E5-9204-21DB5063E5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0"/>
            <a:ext cx="2209800" cy="21463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5DB19D7-370A-42F1-AD02-E85AC16DF681}"/>
              </a:ext>
            </a:extLst>
          </p:cNvPr>
          <p:cNvSpPr/>
          <p:nvPr/>
        </p:nvSpPr>
        <p:spPr>
          <a:xfrm>
            <a:off x="0" y="699790"/>
            <a:ext cx="6990080" cy="4571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641E945-C314-424B-90C4-89329AC25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F2F47D-0F4E-478B-976E-89A987A17C72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5" descr="organic 010">
            <a:extLst>
              <a:ext uri="{FF2B5EF4-FFF2-40B4-BE49-F238E27FC236}">
                <a16:creationId xmlns:a16="http://schemas.microsoft.com/office/drawing/2014/main" id="{56A2737F-3EAD-4C3F-B8AF-E25DB1658BD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98"/>
          <a:stretch/>
        </p:blipFill>
        <p:spPr bwMode="auto">
          <a:xfrm>
            <a:off x="1449387" y="825599"/>
            <a:ext cx="8294687" cy="5948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7091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357</Words>
  <Application>Microsoft Office PowerPoint</Application>
  <PresentationFormat>Widescreen</PresentationFormat>
  <Paragraphs>46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Alison Barnes</dc:creator>
  <cp:lastModifiedBy>Alison Barnes</cp:lastModifiedBy>
  <cp:revision>8</cp:revision>
  <dcterms:created xsi:type="dcterms:W3CDTF">2020-05-24T13:07:09Z</dcterms:created>
  <dcterms:modified xsi:type="dcterms:W3CDTF">2021-04-18T13:33:18Z</dcterms:modified>
</cp:coreProperties>
</file>